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1332" y="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0" name="Rectangle 512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9144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gua sucia mezclada con agua limpia — Foto de stock © andreevaee #111532964">
            <a:extLst>
              <a:ext uri="{FF2B5EF4-FFF2-40B4-BE49-F238E27FC236}">
                <a16:creationId xmlns:a16="http://schemas.microsoft.com/office/drawing/2014/main" id="{AE337233-C3D0-7CA2-58FB-78E9F3E94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3" r="-1" b="-1"/>
          <a:stretch>
            <a:fillRect/>
          </a:stretch>
        </p:blipFill>
        <p:spPr bwMode="auto">
          <a:xfrm>
            <a:off x="20" y="10"/>
            <a:ext cx="9143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1295" y="5279511"/>
            <a:ext cx="7261411" cy="7398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MX" sz="2200">
                <a:solidFill>
                  <a:schemeClr val="tx1">
                    <a:lumMod val="85000"/>
                    <a:lumOff val="15000"/>
                  </a:schemeClr>
                </a:solidFill>
              </a:rPr>
              <a:t>Monitoreo Inteligente de la Calidad del Agua mediante IoT e 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9835" y="6019391"/>
            <a:ext cx="5486399" cy="365125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s-MX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Una propuesta predictiva para la gestión sostenible del recurso hídrico</a:t>
            </a:r>
          </a:p>
          <a:p>
            <a:pPr>
              <a:lnSpc>
                <a:spcPct val="90000"/>
              </a:lnSpc>
            </a:pPr>
            <a:r>
              <a:rPr lang="es-MX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Inzunza Flores Daniel Sebastián</a:t>
            </a:r>
          </a:p>
          <a:p>
            <a:pPr>
              <a:lnSpc>
                <a:spcPct val="90000"/>
              </a:lnSpc>
            </a:pPr>
            <a:r>
              <a:rPr lang="es-MX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Sandoval López Cesar </a:t>
            </a:r>
            <a:r>
              <a:rPr lang="es-MX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Ivan</a:t>
            </a:r>
            <a:endParaRPr lang="es-MX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90"/>
            <a:ext cx="9143999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17F0A9-9B28-C672-6C71-2416DB26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6" y="307447"/>
            <a:ext cx="8020413" cy="1109932"/>
          </a:xfrm>
        </p:spPr>
        <p:txBody>
          <a:bodyPr>
            <a:normAutofit/>
          </a:bodyPr>
          <a:lstStyle/>
          <a:p>
            <a:r>
              <a:rPr lang="es-MX" sz="3500"/>
              <a:t>Estado Actual de la Tecnología</a:t>
            </a:r>
          </a:p>
        </p:txBody>
      </p:sp>
      <p:pic>
        <p:nvPicPr>
          <p:cNvPr id="1026" name="Picture 2" descr="Imagen generada">
            <a:extLst>
              <a:ext uri="{FF2B5EF4-FFF2-40B4-BE49-F238E27FC236}">
                <a16:creationId xmlns:a16="http://schemas.microsoft.com/office/drawing/2014/main" id="{88D1E480-3840-BC4F-7220-D33093DB2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091" y="2792582"/>
            <a:ext cx="4353716" cy="29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F3E6C4-6C71-437C-2D4F-26552B079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881" y="2357888"/>
            <a:ext cx="3199028" cy="3902635"/>
          </a:xfrm>
        </p:spPr>
        <p:txBody>
          <a:bodyPr anchor="ctr">
            <a:normAutofit/>
          </a:bodyPr>
          <a:lstStyle/>
          <a:p>
            <a:r>
              <a:rPr lang="es-MX" sz="1700"/>
              <a:t>Biosensor de Aecom: mide contaminación en tiempo real con biofilms.</a:t>
            </a:r>
          </a:p>
          <a:p>
            <a:r>
              <a:rPr lang="es-MX" sz="1700"/>
              <a:t>IA complementa resultados → predice problemas antes de que ocurran.</a:t>
            </a:r>
          </a:p>
          <a:p>
            <a:r>
              <a:rPr lang="es-MX" sz="1700"/>
              <a:t>Adaptabilidad: agua dulce, marina o de transición.</a:t>
            </a:r>
          </a:p>
        </p:txBody>
      </p:sp>
    </p:spTree>
    <p:extLst>
      <p:ext uri="{BB962C8B-B14F-4D97-AF65-F5344CB8AC3E}">
        <p14:creationId xmlns:p14="http://schemas.microsoft.com/office/powerpoint/2010/main" val="520805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00EBA5-35F1-C03B-F1E2-97C9920C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1" y="762001"/>
            <a:ext cx="3060272" cy="1708242"/>
          </a:xfrm>
        </p:spPr>
        <p:txBody>
          <a:bodyPr anchor="ctr">
            <a:normAutofit/>
          </a:bodyPr>
          <a:lstStyle/>
          <a:p>
            <a:r>
              <a:rPr lang="es-MX" sz="3500"/>
              <a:t>Inteligencia Artificial Aplicada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0EDE16-4993-7A01-CE28-5DA843EA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2" y="2470244"/>
            <a:ext cx="3060271" cy="37698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1700"/>
              <a:t>LSTM (Long Short-Term Memory):</a:t>
            </a:r>
          </a:p>
          <a:p>
            <a:r>
              <a:rPr lang="es-MX" sz="1700"/>
              <a:t>Captura dependencias temporales largas.</a:t>
            </a:r>
          </a:p>
          <a:p>
            <a:r>
              <a:rPr lang="es-MX" sz="1700"/>
              <a:t>Predicciones de tendencias futuras.</a:t>
            </a:r>
          </a:p>
          <a:p>
            <a:pPr marL="0" indent="0">
              <a:buNone/>
            </a:pPr>
            <a:r>
              <a:rPr lang="es-MX" sz="1700"/>
              <a:t>CNN (Convulutional Neural Networks):</a:t>
            </a:r>
          </a:p>
          <a:p>
            <a:r>
              <a:rPr lang="es-MX" sz="1700"/>
              <a:t>Detecta patrones locales y cambios abruptos.</a:t>
            </a:r>
          </a:p>
          <a:p>
            <a:r>
              <a:rPr lang="es-MX" sz="1700"/>
              <a:t>Predicciones rápidas y robustas ante ruido.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50" y="0"/>
            <a:ext cx="508634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4CA5084C-440E-D48E-C1F1-856FF05B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503" t="17471" r="43988" b="19956"/>
          <a:stretch>
            <a:fillRect/>
          </a:stretch>
        </p:blipFill>
        <p:spPr>
          <a:xfrm>
            <a:off x="5080484" y="737488"/>
            <a:ext cx="2983678" cy="53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7804F-56DF-C888-310C-5FB6D8A5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s-MX" sz="3100"/>
              <a:t>Arquitectura Híbrida CNN-LSTM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AEAD16-4A28-634D-31F7-52BD7C16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632" b="20574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C47239-394A-7C82-A818-660DDACC2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s-MX" sz="1600"/>
              <a:t>Capa CNN → extrae patrones locales de datos de sensores.</a:t>
            </a:r>
          </a:p>
          <a:p>
            <a:pPr marL="514350" indent="-514350">
              <a:buAutoNum type="arabicPeriod"/>
            </a:pPr>
            <a:r>
              <a:rPr lang="es-MX" sz="1600"/>
              <a:t>Pooling → reduce dimensionalidad.</a:t>
            </a:r>
          </a:p>
          <a:p>
            <a:pPr marL="514350" indent="-514350">
              <a:buAutoNum type="arabicPeriod"/>
            </a:pPr>
            <a:r>
              <a:rPr lang="es-MX" sz="1600"/>
              <a:t>LSTM → aprende dependencias temporales largas.</a:t>
            </a:r>
          </a:p>
          <a:p>
            <a:pPr marL="514350" indent="-514350">
              <a:buAutoNum type="arabicPeriod"/>
            </a:pPr>
            <a:r>
              <a:rPr lang="es-MX" sz="1600"/>
              <a:t>Capas final Dense → predicciones (pH, turbidez, contaminantes).</a:t>
            </a:r>
          </a:p>
        </p:txBody>
      </p:sp>
    </p:spTree>
    <p:extLst>
      <p:ext uri="{BB962C8B-B14F-4D97-AF65-F5344CB8AC3E}">
        <p14:creationId xmlns:p14="http://schemas.microsoft.com/office/powerpoint/2010/main" val="3989699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27582C-E1F1-D7B3-99F2-BB897994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81" y="685800"/>
            <a:ext cx="3779187" cy="1474666"/>
          </a:xfrm>
        </p:spPr>
        <p:txBody>
          <a:bodyPr anchor="b">
            <a:normAutofit/>
          </a:bodyPr>
          <a:lstStyle/>
          <a:p>
            <a:r>
              <a:rPr lang="es-MX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Protocolos de Alertas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B10D3F-3BC8-4CD4-20D8-F05EF5498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81" y="2447336"/>
            <a:ext cx="3779187" cy="3724862"/>
          </a:xfrm>
        </p:spPr>
        <p:txBody>
          <a:bodyPr anchor="t">
            <a:normAutofit/>
          </a:bodyPr>
          <a:lstStyle/>
          <a:p>
            <a:r>
              <a:rPr lang="es-MX" sz="1700">
                <a:solidFill>
                  <a:schemeClr val="tx1">
                    <a:lumMod val="65000"/>
                    <a:lumOff val="35000"/>
                  </a:schemeClr>
                </a:solidFill>
              </a:rPr>
              <a:t>Alertas automáticas via app web o móvil.</a:t>
            </a:r>
          </a:p>
          <a:p>
            <a:r>
              <a:rPr lang="es-MX" sz="1700">
                <a:solidFill>
                  <a:schemeClr val="tx1">
                    <a:lumMod val="65000"/>
                    <a:lumOff val="35000"/>
                  </a:schemeClr>
                </a:solidFill>
              </a:rPr>
              <a:t>Notificaciones a:</a:t>
            </a:r>
          </a:p>
          <a:p>
            <a:pPr lvl="1"/>
            <a:r>
              <a:rPr lang="es-MX" sz="1700">
                <a:solidFill>
                  <a:schemeClr val="tx1">
                    <a:lumMod val="65000"/>
                    <a:lumOff val="35000"/>
                  </a:schemeClr>
                </a:solidFill>
              </a:rPr>
              <a:t>Autoridades de agua</a:t>
            </a:r>
          </a:p>
          <a:p>
            <a:pPr lvl="1"/>
            <a:r>
              <a:rPr lang="es-MX" sz="1700">
                <a:solidFill>
                  <a:schemeClr val="tx1">
                    <a:lumMod val="65000"/>
                    <a:lumOff val="35000"/>
                  </a:schemeClr>
                </a:solidFill>
              </a:rPr>
              <a:t>Empresas de suministro</a:t>
            </a:r>
          </a:p>
          <a:p>
            <a:pPr lvl="1"/>
            <a:r>
              <a:rPr lang="es-MX" sz="1700">
                <a:solidFill>
                  <a:schemeClr val="tx1">
                    <a:lumMod val="65000"/>
                    <a:lumOff val="35000"/>
                  </a:schemeClr>
                </a:solidFill>
              </a:rPr>
              <a:t>Publico en general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6350" y="0"/>
            <a:ext cx="405765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1F90959-8FB1-FD72-6312-13BCFFC75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801" y="1115634"/>
            <a:ext cx="3088341" cy="46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7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F9152-9734-045D-D747-7A5FE5C4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Beneficios de la 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6848F-57D0-E592-76D7-4D3131450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MX" b="1" dirty="0"/>
              <a:t>Beneficios de la propuesta </a:t>
            </a:r>
            <a:r>
              <a:rPr lang="es-MX" b="1" dirty="0" err="1"/>
              <a:t>IoT</a:t>
            </a:r>
            <a:r>
              <a:rPr lang="es-MX" b="1" dirty="0"/>
              <a:t> + IA para monitoreo de agua</a:t>
            </a:r>
          </a:p>
          <a:p>
            <a:r>
              <a:rPr lang="es-MX" dirty="0"/>
              <a:t>📊 </a:t>
            </a:r>
            <a:r>
              <a:rPr lang="es-MX" b="1" dirty="0"/>
              <a:t>Monitoreo en tiempo real</a:t>
            </a:r>
            <a:br>
              <a:rPr lang="es-MX" dirty="0"/>
            </a:br>
            <a:r>
              <a:rPr lang="es-MX" dirty="0"/>
              <a:t>Permite detectar cambios en la calidad del agua de manera inmediata.</a:t>
            </a:r>
          </a:p>
          <a:p>
            <a:r>
              <a:rPr lang="es-MX" dirty="0"/>
              <a:t>🤖 </a:t>
            </a:r>
            <a:r>
              <a:rPr lang="es-MX" b="1" dirty="0"/>
              <a:t>Predicción temprana de riesgos</a:t>
            </a:r>
            <a:br>
              <a:rPr lang="es-MX" dirty="0"/>
            </a:br>
            <a:r>
              <a:rPr lang="es-MX" dirty="0"/>
              <a:t>Gracias a la IA, se anticipan episodios de contaminación antes de que ocurran.</a:t>
            </a:r>
          </a:p>
          <a:p>
            <a:r>
              <a:rPr lang="es-MX" dirty="0"/>
              <a:t>💰 </a:t>
            </a:r>
            <a:r>
              <a:rPr lang="es-MX" b="1" dirty="0"/>
              <a:t>Reducción de costos</a:t>
            </a:r>
            <a:br>
              <a:rPr lang="es-MX" dirty="0"/>
            </a:br>
            <a:r>
              <a:rPr lang="es-MX" dirty="0"/>
              <a:t>Disminuye la dependencia de muestreos de laboratorio costosos y lentos.</a:t>
            </a:r>
          </a:p>
          <a:p>
            <a:r>
              <a:rPr lang="es-MX" dirty="0"/>
              <a:t>🌎 </a:t>
            </a:r>
            <a:r>
              <a:rPr lang="es-MX" b="1" dirty="0"/>
              <a:t>Mayor cobertura y accesibilidad</a:t>
            </a:r>
            <a:br>
              <a:rPr lang="es-MX" dirty="0"/>
            </a:br>
            <a:r>
              <a:rPr lang="es-MX" dirty="0"/>
              <a:t>Red de sensores que permiten obtener datos de múltiples puntos geográficos.</a:t>
            </a:r>
          </a:p>
          <a:p>
            <a:r>
              <a:rPr lang="es-MX" dirty="0"/>
              <a:t>📱 </a:t>
            </a:r>
            <a:r>
              <a:rPr lang="es-MX" b="1" dirty="0"/>
              <a:t>Acceso abierto a la información</a:t>
            </a:r>
            <a:br>
              <a:rPr lang="es-MX" dirty="0"/>
            </a:br>
            <a:r>
              <a:rPr lang="es-MX" dirty="0"/>
              <a:t>Autoridades y ciudadanía pueden visualizar datos en </a:t>
            </a:r>
            <a:r>
              <a:rPr lang="es-MX" dirty="0" err="1"/>
              <a:t>dashboards</a:t>
            </a:r>
            <a:r>
              <a:rPr lang="es-MX" dirty="0"/>
              <a:t> y apps móviles.</a:t>
            </a:r>
          </a:p>
          <a:p>
            <a:r>
              <a:rPr lang="es-MX" dirty="0"/>
              <a:t>🚨 </a:t>
            </a:r>
            <a:r>
              <a:rPr lang="es-MX" b="1" dirty="0"/>
              <a:t>Sistema de alertas inmediatas</a:t>
            </a:r>
            <a:br>
              <a:rPr lang="es-MX" dirty="0"/>
            </a:br>
            <a:r>
              <a:rPr lang="es-MX" dirty="0"/>
              <a:t>Facilita la toma de decisiones rápidas frente a eventos críticos.</a:t>
            </a:r>
          </a:p>
          <a:p>
            <a:r>
              <a:rPr lang="es-MX" dirty="0"/>
              <a:t>🌱 </a:t>
            </a:r>
            <a:r>
              <a:rPr lang="es-MX" b="1" dirty="0"/>
              <a:t>Contribución a la sostenibilidad</a:t>
            </a:r>
            <a:br>
              <a:rPr lang="es-MX" dirty="0"/>
            </a:br>
            <a:r>
              <a:rPr lang="es-MX" dirty="0"/>
              <a:t>Optimiza el uso del recurso hídrico y ayuda a prevenir daños ambientales.</a:t>
            </a:r>
          </a:p>
        </p:txBody>
      </p:sp>
    </p:spTree>
    <p:extLst>
      <p:ext uri="{BB962C8B-B14F-4D97-AF65-F5344CB8AC3E}">
        <p14:creationId xmlns:p14="http://schemas.microsoft.com/office/powerpoint/2010/main" val="226210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695B3-7FA3-E0D6-F53B-F2DE6967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050" y="1128094"/>
            <a:ext cx="2575635" cy="1415270"/>
          </a:xfrm>
        </p:spPr>
        <p:txBody>
          <a:bodyPr anchor="t">
            <a:normAutofit/>
          </a:bodyPr>
          <a:lstStyle/>
          <a:p>
            <a:r>
              <a:rPr lang="es-MX" sz="2800"/>
              <a:t>Conclusiones</a:t>
            </a:r>
          </a:p>
        </p:txBody>
      </p:sp>
      <p:pic>
        <p:nvPicPr>
          <p:cNvPr id="2054" name="Picture 6" descr="Página 4 | Fotos de Presencia Inspiradora Agua Dulce - Descarga fotos  gratis de gran calidad | Freepik">
            <a:extLst>
              <a:ext uri="{FF2B5EF4-FFF2-40B4-BE49-F238E27FC236}">
                <a16:creationId xmlns:a16="http://schemas.microsoft.com/office/drawing/2014/main" id="{E4292457-499B-A2EE-2300-161D21547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6" r="16222"/>
          <a:stretch>
            <a:fillRect/>
          </a:stretch>
        </p:blipFill>
        <p:spPr bwMode="auto">
          <a:xfrm>
            <a:off x="-7414" y="10"/>
            <a:ext cx="567945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C262A5-1C87-E73C-9ACC-C3EE0475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050" y="2543364"/>
            <a:ext cx="2575635" cy="3599019"/>
          </a:xfrm>
        </p:spPr>
        <p:txBody>
          <a:bodyPr>
            <a:normAutofit/>
          </a:bodyPr>
          <a:lstStyle/>
          <a:p>
            <a:r>
              <a:rPr lang="es-MX" sz="1700"/>
              <a:t>La contaminación hídrica es una crisis de salud publica.</a:t>
            </a:r>
          </a:p>
          <a:p>
            <a:r>
              <a:rPr lang="es-MX" sz="1700"/>
              <a:t>Los métodos tradicionales son insuficientes.</a:t>
            </a:r>
          </a:p>
          <a:p>
            <a:r>
              <a:rPr lang="es-MX" sz="1700"/>
              <a:t>IoT + IA = monitoreo proactivo, predictivo y sostenible.</a:t>
            </a:r>
          </a:p>
          <a:p>
            <a:r>
              <a:rPr lang="es-MX" sz="1700"/>
              <a:t>La arquitectura CNN-LSTM representa la mejor solución.</a:t>
            </a:r>
          </a:p>
        </p:txBody>
      </p:sp>
    </p:spTree>
    <p:extLst>
      <p:ext uri="{BB962C8B-B14F-4D97-AF65-F5344CB8AC3E}">
        <p14:creationId xmlns:p14="http://schemas.microsoft.com/office/powerpoint/2010/main" val="160199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¿Preguntas?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Gracias 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agua limpia es esencial para la vida y la salud publica.</a:t>
            </a:r>
          </a:p>
          <a:p>
            <a:r>
              <a:rPr lang="es-MX" dirty="0"/>
              <a:t>OMS: 400,000 muertes anuales por diarrea vinculadas al agua contaminada.</a:t>
            </a:r>
          </a:p>
          <a:p>
            <a:r>
              <a:rPr lang="es-MX" dirty="0"/>
              <a:t>ONU: +3,000 millones de personas sin monitoreo adecuado del agua.</a:t>
            </a:r>
          </a:p>
          <a:p>
            <a:r>
              <a:rPr lang="es-MX" dirty="0"/>
              <a:t>Problema: los métodos de monitoreo tradicionales son lentos, costosos y reactivos.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Planteamiento del Problema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Urbanización, industrialización y agricultura generan contaminantes:</a:t>
            </a:r>
          </a:p>
          <a:p>
            <a:pPr lvl="1"/>
            <a:r>
              <a:rPr lang="es-MX" dirty="0"/>
              <a:t>Metales pesados</a:t>
            </a:r>
          </a:p>
          <a:p>
            <a:pPr lvl="1"/>
            <a:r>
              <a:rPr lang="es-MX" dirty="0"/>
              <a:t>Pesticidas</a:t>
            </a:r>
          </a:p>
          <a:p>
            <a:pPr lvl="1"/>
            <a:r>
              <a:rPr lang="es-MX" dirty="0"/>
              <a:t>Desechos industriales</a:t>
            </a:r>
            <a:endParaRPr dirty="0"/>
          </a:p>
          <a:p>
            <a:r>
              <a:rPr lang="es-MX" dirty="0"/>
              <a:t>El enfoque actual es reactivo: se detecta el problema cuando ya ocurrió.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General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MX" dirty="0"/>
              <a:t>Diseñar una arquitectura conceptual de monitoreo inteligente de calidad del agua usando </a:t>
            </a:r>
            <a:r>
              <a:rPr lang="es-MX" dirty="0" err="1"/>
              <a:t>IoT</a:t>
            </a:r>
            <a:r>
              <a:rPr lang="es-MX" dirty="0"/>
              <a:t> + IA.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Objetivos específicos:</a:t>
            </a:r>
            <a:endParaRPr dirty="0"/>
          </a:p>
          <a:p>
            <a:r>
              <a:rPr lang="es-MX" dirty="0"/>
              <a:t>Selección de sensores </a:t>
            </a:r>
            <a:r>
              <a:rPr lang="es-MX" dirty="0" err="1"/>
              <a:t>IoT</a:t>
            </a:r>
            <a:r>
              <a:rPr lang="es-MX" dirty="0"/>
              <a:t> y parámetros clave (pH, turbidez, oxigeno disuelto, etc.)</a:t>
            </a:r>
            <a:endParaRPr dirty="0"/>
          </a:p>
          <a:p>
            <a:r>
              <a:rPr lang="es-MX" dirty="0"/>
              <a:t>Aplicar IA (CNN +LSTM) para análisis predictivo.</a:t>
            </a:r>
            <a:endParaRPr dirty="0"/>
          </a:p>
          <a:p>
            <a:r>
              <a:rPr lang="es-MX" dirty="0"/>
              <a:t>Diseñar arquitectura hibrida con sensores ópticos de bajo costo.</a:t>
            </a:r>
          </a:p>
          <a:p>
            <a:r>
              <a:rPr lang="es-MX" dirty="0"/>
              <a:t>Desarrollar protocolo de alertas tempranas </a:t>
            </a:r>
            <a:r>
              <a:rPr lang="es-MX" dirty="0" err="1"/>
              <a:t>via</a:t>
            </a:r>
            <a:r>
              <a:rPr lang="es-MX" dirty="0"/>
              <a:t> app web/móvil.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56495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419C0-FCDD-A8F3-71B5-1CC7192E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600"/>
            <a:ext cx="3588597" cy="1330840"/>
          </a:xfrm>
        </p:spPr>
        <p:txBody>
          <a:bodyPr>
            <a:normAutofit/>
          </a:bodyPr>
          <a:lstStyle/>
          <a:p>
            <a:r>
              <a:rPr lang="es-MX"/>
              <a:t>Justificación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EC623A-4EAE-5D45-78DF-D85F3B2D9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5" y="2194102"/>
            <a:ext cx="4141696" cy="3908585"/>
          </a:xfrm>
        </p:spPr>
        <p:txBody>
          <a:bodyPr>
            <a:normAutofit/>
          </a:bodyPr>
          <a:lstStyle/>
          <a:p>
            <a:r>
              <a:rPr lang="es-MX" sz="1700" dirty="0"/>
              <a:t>Los métodos actuales → reactivos, tardíos y caros.</a:t>
            </a:r>
          </a:p>
          <a:p>
            <a:r>
              <a:rPr lang="es-MX" sz="1700" dirty="0"/>
              <a:t>Nuestro enfoque → proactivo, predictivo y en tiempo real.</a:t>
            </a:r>
          </a:p>
          <a:p>
            <a:r>
              <a:rPr lang="es-MX" sz="1700" dirty="0"/>
              <a:t>“Un pronostico del tiempo, pero para el agua”.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21E00CC-1E74-BC05-781C-DACD4BAAE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889941"/>
              </p:ext>
            </p:extLst>
          </p:nvPr>
        </p:nvGraphicFramePr>
        <p:xfrm>
          <a:off x="5160457" y="762787"/>
          <a:ext cx="3553239" cy="5354644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75000"/>
                    <a:lumOff val="25000"/>
                  </a:schemeClr>
                </a:solidFill>
              </a:tblPr>
              <a:tblGrid>
                <a:gridCol w="1129315">
                  <a:extLst>
                    <a:ext uri="{9D8B030D-6E8A-4147-A177-3AD203B41FA5}">
                      <a16:colId xmlns:a16="http://schemas.microsoft.com/office/drawing/2014/main" val="1298202194"/>
                    </a:ext>
                  </a:extLst>
                </a:gridCol>
                <a:gridCol w="1172813">
                  <a:extLst>
                    <a:ext uri="{9D8B030D-6E8A-4147-A177-3AD203B41FA5}">
                      <a16:colId xmlns:a16="http://schemas.microsoft.com/office/drawing/2014/main" val="3409009410"/>
                    </a:ext>
                  </a:extLst>
                </a:gridCol>
                <a:gridCol w="1251111">
                  <a:extLst>
                    <a:ext uri="{9D8B030D-6E8A-4147-A177-3AD203B41FA5}">
                      <a16:colId xmlns:a16="http://schemas.microsoft.com/office/drawing/2014/main" val="711729547"/>
                    </a:ext>
                  </a:extLst>
                </a:gridCol>
              </a:tblGrid>
              <a:tr h="436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b="1" cap="none" spc="0">
                          <a:solidFill>
                            <a:schemeClr val="bg1"/>
                          </a:solidFill>
                        </a:rPr>
                        <a:t>Aspecto</a:t>
                      </a:r>
                      <a:endParaRPr lang="es-MX" sz="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50110" marR="49905" marT="14317" marB="107379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b="1" cap="none" spc="0">
                          <a:solidFill>
                            <a:schemeClr val="bg1"/>
                          </a:solidFill>
                        </a:rPr>
                        <a:t>Métodos tradicionales</a:t>
                      </a:r>
                      <a:endParaRPr lang="es-MX" sz="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b="1" cap="none" spc="0">
                          <a:solidFill>
                            <a:schemeClr val="bg1"/>
                          </a:solidFill>
                        </a:rPr>
                        <a:t>Propuesta IoT + IA</a:t>
                      </a:r>
                      <a:endParaRPr lang="es-MX" sz="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41053"/>
                  </a:ext>
                </a:extLst>
              </a:tr>
              <a:tr h="723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b="1" cap="none" spc="0">
                          <a:solidFill>
                            <a:schemeClr val="bg1"/>
                          </a:solidFill>
                        </a:rPr>
                        <a:t>Enfoque</a:t>
                      </a:r>
                      <a:endParaRPr lang="es-MX" sz="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50110" marR="49905" marT="14317" marB="107379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Reactivo (se actúa después de detectar el problema)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Proactivo y predictivo (anticipa eventos de contaminación)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19069"/>
                  </a:ext>
                </a:extLst>
              </a:tr>
              <a:tr h="723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b="1" cap="none" spc="0">
                          <a:solidFill>
                            <a:schemeClr val="bg1"/>
                          </a:solidFill>
                        </a:rPr>
                        <a:t>Tiempo de respuesta</a:t>
                      </a:r>
                      <a:endParaRPr lang="es-MX" sz="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50110" marR="49905" marT="14317" marB="107379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Lento (dependencia de análisis de laboratorio, días o semanas)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Inmediato (monitoreo en tiempo real, segundos/minutos)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22961"/>
                  </a:ext>
                </a:extLst>
              </a:tr>
              <a:tr h="723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b="1" cap="none" spc="0">
                          <a:solidFill>
                            <a:schemeClr val="bg1"/>
                          </a:solidFill>
                        </a:rPr>
                        <a:t>Costos</a:t>
                      </a:r>
                      <a:endParaRPr lang="es-MX" sz="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50110" marR="49905" marT="14317" marB="107379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Altos (muestras, transporte y análisis especializados)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Reducción de costos (sensores IoT de bajo costo + algoritmos IA)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502612"/>
                  </a:ext>
                </a:extLst>
              </a:tr>
              <a:tr h="5798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b="1" cap="none" spc="0">
                          <a:solidFill>
                            <a:schemeClr val="bg1"/>
                          </a:solidFill>
                        </a:rPr>
                        <a:t>Cobertura</a:t>
                      </a:r>
                      <a:endParaRPr lang="es-MX" sz="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50110" marR="49905" marT="14317" marB="107379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Limitada (pocos puntos de muestreo)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Amplia y continua (red de sensores conectados)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371606"/>
                  </a:ext>
                </a:extLst>
              </a:tr>
              <a:tr h="723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b="1" cap="none" spc="0">
                          <a:solidFill>
                            <a:schemeClr val="bg1"/>
                          </a:solidFill>
                        </a:rPr>
                        <a:t>Precisión de datos</a:t>
                      </a:r>
                      <a:endParaRPr lang="es-MX" sz="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50110" marR="49905" marT="14317" marB="107379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Información histórica, ya desfasada cuando se recibe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Datos actuales y predicciones a corto y mediano plazo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022165"/>
                  </a:ext>
                </a:extLst>
              </a:tr>
              <a:tr h="723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b="1" cap="none" spc="0">
                          <a:solidFill>
                            <a:schemeClr val="bg1"/>
                          </a:solidFill>
                        </a:rPr>
                        <a:t>Accesibilidad de resultados</a:t>
                      </a:r>
                      <a:endParaRPr lang="es-MX" sz="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50110" marR="49905" marT="14317" marB="107379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Solo disponible para especialistas y laboratorios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Disponible para autoridades, empresas y ciudadanía vía apps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434414"/>
                  </a:ext>
                </a:extLst>
              </a:tr>
              <a:tr h="723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b="1" cap="none" spc="0">
                          <a:solidFill>
                            <a:schemeClr val="bg1"/>
                          </a:solidFill>
                        </a:rPr>
                        <a:t>Prevención de crisis</a:t>
                      </a:r>
                      <a:endParaRPr lang="es-MX" sz="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50110" marR="49905" marT="14317" marB="107379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Baja (se detecta cuando el daño ya ocurrió)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900" cap="none" spc="0">
                          <a:solidFill>
                            <a:schemeClr val="bg1"/>
                          </a:solidFill>
                        </a:rPr>
                        <a:t>Alta (alertas tempranas que permiten acción preventiva)</a:t>
                      </a:r>
                    </a:p>
                  </a:txBody>
                  <a:tcPr marL="50110" marR="49905" marT="14317" marB="1073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18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87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AF4963-D9D6-C59C-8B43-A6E73019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81" y="685800"/>
            <a:ext cx="3264837" cy="1474666"/>
          </a:xfrm>
        </p:spPr>
        <p:txBody>
          <a:bodyPr anchor="b">
            <a:normAutofit/>
          </a:bodyPr>
          <a:lstStyle/>
          <a:p>
            <a:r>
              <a:rPr lang="es-MX" sz="2800">
                <a:solidFill>
                  <a:srgbClr val="595959"/>
                </a:solidFill>
              </a:rPr>
              <a:t>Alcance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F0C3FD-C171-F6BE-0262-B724EE779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81" y="2447337"/>
            <a:ext cx="3264837" cy="3770434"/>
          </a:xfrm>
        </p:spPr>
        <p:txBody>
          <a:bodyPr anchor="t">
            <a:normAutofit/>
          </a:bodyPr>
          <a:lstStyle/>
          <a:p>
            <a:r>
              <a:rPr lang="es-MX" sz="1700" dirty="0">
                <a:solidFill>
                  <a:srgbClr val="595959"/>
                </a:solidFill>
              </a:rPr>
              <a:t>Diseño conceptual y validación teórica.</a:t>
            </a:r>
          </a:p>
          <a:p>
            <a:r>
              <a:rPr lang="es-MX" sz="1700" dirty="0">
                <a:solidFill>
                  <a:srgbClr val="595959"/>
                </a:solidFill>
              </a:rPr>
              <a:t>No incluye fabricación de prototipos ni implementación operativa.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824D941-F756-6004-CD47-8A566A194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445490"/>
              </p:ext>
            </p:extLst>
          </p:nvPr>
        </p:nvGraphicFramePr>
        <p:xfrm>
          <a:off x="5086350" y="1047716"/>
          <a:ext cx="3597793" cy="4808142"/>
        </p:xfrm>
        <a:graphic>
          <a:graphicData uri="http://schemas.openxmlformats.org/drawingml/2006/table">
            <a:tbl>
              <a:tblPr/>
              <a:tblGrid>
                <a:gridCol w="1794170">
                  <a:extLst>
                    <a:ext uri="{9D8B030D-6E8A-4147-A177-3AD203B41FA5}">
                      <a16:colId xmlns:a16="http://schemas.microsoft.com/office/drawing/2014/main" val="3585779044"/>
                    </a:ext>
                  </a:extLst>
                </a:gridCol>
                <a:gridCol w="1803623">
                  <a:extLst>
                    <a:ext uri="{9D8B030D-6E8A-4147-A177-3AD203B41FA5}">
                      <a16:colId xmlns:a16="http://schemas.microsoft.com/office/drawing/2014/main" val="1250704675"/>
                    </a:ext>
                  </a:extLst>
                </a:gridCol>
              </a:tblGrid>
              <a:tr h="22602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1" i="0" u="none" strike="noStrike">
                          <a:effectLst/>
                          <a:latin typeface="Arial" panose="020B0604020202020204" pitchFamily="34" charset="0"/>
                        </a:rPr>
                        <a:t>Incluye ✅</a:t>
                      </a:r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1" i="0" u="none" strike="noStrike">
                          <a:effectLst/>
                          <a:latin typeface="Arial" panose="020B0604020202020204" pitchFamily="34" charset="0"/>
                        </a:rPr>
                        <a:t>No incluye ❌</a:t>
                      </a:r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614266"/>
                  </a:ext>
                </a:extLst>
              </a:tr>
              <a:tr h="53423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Diseño conceptual de la arquitectura del sistema IoT + IA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Fabricación física de prototipos (ensamblaje y producción de hardware)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400303"/>
                  </a:ext>
                </a:extLst>
              </a:tr>
              <a:tr h="68834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Selección de parámetros críticos (pH, turbidez, conductividad, oxígeno disuelto, etc.)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Desarrollo completo de software en producción (app final, firmware listo)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296144"/>
                  </a:ext>
                </a:extLst>
              </a:tr>
              <a:tr h="53423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Investigación y selección de sensores IoT de bajo costo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Implementación operativa y despliegue en campo a escala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340667"/>
                  </a:ext>
                </a:extLst>
              </a:tr>
              <a:tr h="53423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Propuesta de integración de sensor óptico en el nodo IoT (diseño conceptual)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Pruebas piloto extensas en entornos reales y validación in situ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315755"/>
                  </a:ext>
                </a:extLst>
              </a:tr>
              <a:tr h="53423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Diseño y especificación de modelos de IA (CNN-LSTM, hiperparámetros)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Operación, mantenimiento y soporte post-despliegue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14635"/>
                  </a:ext>
                </a:extLst>
              </a:tr>
              <a:tr h="53423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Simulaciones y validación teórica con datos históricos o sintéticos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Gestión logística, compras masivas e instalación física de redes de sensores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134299"/>
                  </a:ext>
                </a:extLst>
              </a:tr>
              <a:tr h="53423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Protocolo de alertas y diseño de interfaces (mockups de dashboard/app)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Trámites regulatorios, certificaciones ni procesos legales de producción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21826"/>
                  </a:ext>
                </a:extLst>
              </a:tr>
              <a:tr h="68834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Documentación técnica y recomendaciones para despliegue (guías, especificaciones)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MX" sz="1000" b="0" i="0" u="none" strike="noStrike" dirty="0">
                          <a:effectLst/>
                          <a:latin typeface="Arial" panose="020B0604020202020204" pitchFamily="34" charset="0"/>
                        </a:rPr>
                        <a:t>Monitoreo operativo continuo y administración en tiempo real del sistema</a:t>
                      </a:r>
                    </a:p>
                  </a:txBody>
                  <a:tcPr marL="51369" marR="51369" marT="25684" marB="256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52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59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B3E41A-7034-3F68-C3E0-4B57324E8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MX" sz="3500"/>
              <a:t>Impacto de la Contaminación Hídrica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C7812D-B80B-1F7B-E3AE-16E31A72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s-MX" sz="1700"/>
              <a:t>+1 millón de muertes anuales por agua insalubre.</a:t>
            </a:r>
          </a:p>
          <a:p>
            <a:r>
              <a:rPr lang="es-MX" sz="1700"/>
              <a:t>395,000 niños menores de 5 años fallecen cada año por diarrea.</a:t>
            </a:r>
          </a:p>
          <a:p>
            <a:r>
              <a:rPr lang="es-MX" sz="1700"/>
              <a:t>15/100 pacientes en hospitales de países en desarrollo contraen infecciones asociadas al agua.</a:t>
            </a: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46391434-3E06-84C7-57E9-998094AE6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9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F5836-7ADF-4503-9BFB-01F3C2BA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074024"/>
            <a:ext cx="7581900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900"/>
              <a:t>Indicadores de Calidad del Agua (México 2024)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7B29B9-2021-5E10-C340-A47FE56E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5672059"/>
            <a:ext cx="8231124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600" dirty="0" err="1"/>
              <a:t>Evaluación</a:t>
            </a:r>
            <a:r>
              <a:rPr lang="en-US" sz="1600" dirty="0"/>
              <a:t> de 636 sitios </a:t>
            </a:r>
            <a:r>
              <a:rPr lang="en-US" sz="1600" dirty="0" err="1"/>
              <a:t>superficiales</a:t>
            </a:r>
            <a:r>
              <a:rPr lang="en-US" sz="1600" dirty="0"/>
              <a:t>:                                  </a:t>
            </a:r>
            <a:r>
              <a:rPr lang="en-US" sz="1600" dirty="0" err="1"/>
              <a:t>Evaluación</a:t>
            </a:r>
            <a:r>
              <a:rPr lang="en-US" sz="1600" dirty="0"/>
              <a:t> de 466 sitios </a:t>
            </a:r>
            <a:r>
              <a:rPr lang="en-US" sz="1600" dirty="0" err="1"/>
              <a:t>subterráneos</a:t>
            </a:r>
            <a:r>
              <a:rPr lang="en-US" sz="1600" dirty="0"/>
              <a:t>:</a:t>
            </a:r>
          </a:p>
        </p:txBody>
      </p:sp>
      <p:pic>
        <p:nvPicPr>
          <p:cNvPr id="7" name="Imagen 6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F6197F6C-FC5B-A63A-3BFA-604AF5B2AC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33"/>
          <a:stretch>
            <a:fillRect/>
          </a:stretch>
        </p:blipFill>
        <p:spPr>
          <a:xfrm>
            <a:off x="20" y="-39"/>
            <a:ext cx="9143980" cy="41727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4811517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88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B7FB70-5972-A731-4077-7CDBB9C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81" y="685800"/>
            <a:ext cx="3264837" cy="1474666"/>
          </a:xfrm>
        </p:spPr>
        <p:txBody>
          <a:bodyPr anchor="b">
            <a:normAutofit/>
          </a:bodyPr>
          <a:lstStyle/>
          <a:p>
            <a:r>
              <a:rPr lang="es-MX" sz="2800">
                <a:solidFill>
                  <a:srgbClr val="595959"/>
                </a:solidFill>
              </a:rPr>
              <a:t>Parámetros Clave del Agua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76A71A-98F6-D120-6890-8890C63B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81" y="2447337"/>
            <a:ext cx="3264837" cy="3770434"/>
          </a:xfrm>
        </p:spPr>
        <p:txBody>
          <a:bodyPr anchor="t">
            <a:normAutofit/>
          </a:bodyPr>
          <a:lstStyle/>
          <a:p>
            <a:r>
              <a:rPr lang="es-MX" sz="1700">
                <a:solidFill>
                  <a:srgbClr val="595959"/>
                </a:solidFill>
              </a:rPr>
              <a:t>Superficiales: DBO, DQO, SST, coliformes, oxigeno disuelto, toxicidad.</a:t>
            </a:r>
          </a:p>
          <a:p>
            <a:r>
              <a:rPr lang="es-MX" sz="1700">
                <a:solidFill>
                  <a:srgbClr val="595959"/>
                </a:solidFill>
              </a:rPr>
              <a:t>Subterráneas: Fluoruros, nitratos, metales pesados, dureza, SDT.</a:t>
            </a:r>
          </a:p>
        </p:txBody>
      </p:sp>
      <p:pic>
        <p:nvPicPr>
          <p:cNvPr id="5" name="Imagen 4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28AA356E-A26E-AAA3-F404-5B0173F8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224" y="685799"/>
            <a:ext cx="4035551" cy="5531972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FB574F94-6526-AA87-607D-BF5BA421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840224" y="1036320"/>
            <a:ext cx="1914142" cy="42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983</Words>
  <Application>Microsoft Office PowerPoint</Application>
  <PresentationFormat>Presentación en pantalla (4:3)</PresentationFormat>
  <Paragraphs>119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Monitoreo Inteligente de la Calidad del Agua mediante IoT e IA</vt:lpstr>
      <vt:lpstr>Introducción</vt:lpstr>
      <vt:lpstr>Planteamiento del Problema</vt:lpstr>
      <vt:lpstr>Objetivo General</vt:lpstr>
      <vt:lpstr>Justificación</vt:lpstr>
      <vt:lpstr>Alcance del Proyecto</vt:lpstr>
      <vt:lpstr>Impacto de la Contaminación Hídrica</vt:lpstr>
      <vt:lpstr>Indicadores de Calidad del Agua (México 2024)</vt:lpstr>
      <vt:lpstr>Parámetros Clave del Agua</vt:lpstr>
      <vt:lpstr>Estado Actual de la Tecnología</vt:lpstr>
      <vt:lpstr>Inteligencia Artificial Aplicada</vt:lpstr>
      <vt:lpstr>Arquitectura Híbrida CNN-LSTM</vt:lpstr>
      <vt:lpstr>Protocolos de Alertas</vt:lpstr>
      <vt:lpstr>Beneficios de la Propuesta</vt:lpstr>
      <vt:lpstr>Conclusiones</vt:lpstr>
      <vt:lpstr>¿Preguntas?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Sebastian Inzunza Flores</dc:creator>
  <cp:keywords/>
  <dc:description>generated using python-pptx</dc:description>
  <cp:lastModifiedBy>DANIEL SEBASTIAN INZUNZA FLORES</cp:lastModifiedBy>
  <cp:revision>4</cp:revision>
  <dcterms:created xsi:type="dcterms:W3CDTF">2013-01-27T09:14:16Z</dcterms:created>
  <dcterms:modified xsi:type="dcterms:W3CDTF">2025-09-12T17:55:44Z</dcterms:modified>
  <cp:category/>
</cp:coreProperties>
</file>